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66" r:id="rId4"/>
    <p:sldId id="258" r:id="rId5"/>
    <p:sldId id="264" r:id="rId6"/>
    <p:sldId id="269" r:id="rId7"/>
    <p:sldId id="259" r:id="rId8"/>
    <p:sldId id="261" r:id="rId9"/>
    <p:sldId id="262" r:id="rId10"/>
    <p:sldId id="265" r:id="rId11"/>
    <p:sldId id="268" r:id="rId12"/>
    <p:sldId id="263" r:id="rId13"/>
    <p:sldId id="260" r:id="rId14"/>
    <p:sldId id="270" r:id="rId15"/>
  </p:sldIdLst>
  <p:sldSz cx="9144000" cy="6858000" type="screen4x3"/>
  <p:notesSz cx="6858000" cy="9544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FF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778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2291" name="Rectangle 3"/>
          <p:cNvSpPr>
            <a:spLocks noGrp="1" noChangeArrowheads="1"/>
          </p:cNvSpPr>
          <p:nvPr>
            <p:ph type="dt" sz="quarter" idx="1"/>
          </p:nvPr>
        </p:nvSpPr>
        <p:spPr bwMode="auto">
          <a:xfrm>
            <a:off x="3884613" y="0"/>
            <a:ext cx="2971800" cy="4778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2292" name="Rectangle 4"/>
          <p:cNvSpPr>
            <a:spLocks noGrp="1" noChangeArrowheads="1"/>
          </p:cNvSpPr>
          <p:nvPr>
            <p:ph type="ftr" sz="quarter" idx="2"/>
          </p:nvPr>
        </p:nvSpPr>
        <p:spPr bwMode="auto">
          <a:xfrm>
            <a:off x="0" y="9064625"/>
            <a:ext cx="2971800" cy="4778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2293" name="Rectangle 5"/>
          <p:cNvSpPr>
            <a:spLocks noGrp="1" noChangeArrowheads="1"/>
          </p:cNvSpPr>
          <p:nvPr>
            <p:ph type="sldNum" sz="quarter" idx="3"/>
          </p:nvPr>
        </p:nvSpPr>
        <p:spPr bwMode="auto">
          <a:xfrm>
            <a:off x="3884613" y="9064625"/>
            <a:ext cx="2971800" cy="4778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DBD93E1F-3A48-4BA8-A54D-6672519315B5}" type="slidenum">
              <a:rPr lang="en-GB"/>
              <a:pPr>
                <a:defRPr/>
              </a:pPr>
              <a:t>‹#›</a:t>
            </a:fld>
            <a:endParaRPr lang="en-GB"/>
          </a:p>
        </p:txBody>
      </p:sp>
    </p:spTree>
    <p:extLst>
      <p:ext uri="{BB962C8B-B14F-4D97-AF65-F5344CB8AC3E}">
        <p14:creationId xmlns:p14="http://schemas.microsoft.com/office/powerpoint/2010/main" val="3748093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572A6D-FD25-4B84-BE5C-0997C744065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FCFA9F-9D5A-4E41-8F84-E439CFA2C56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C9BBE8-3296-49F5-B79D-7E500A4856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CD3031-5556-4AA9-B8BD-C7C95188DC2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473222-B2E4-4465-8A40-2270889F6BC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1CA4B6-524B-4910-982D-709D764CD9B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BA7371D-0F4E-42FA-8234-8F192F91AD7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948018-8467-45C4-B420-5677CA5789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D134814-F541-4669-B234-1BA4E2A4C00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748400-4EBB-4CFC-84F6-A84A4BAE46F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AB399C-00B9-4299-8448-36891991E73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FF00"/>
            </a:gs>
            <a:gs pos="50000">
              <a:srgbClr val="66FF66"/>
            </a:gs>
            <a:gs pos="100000">
              <a:srgbClr val="00FF00"/>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E59A4513-039D-4714-B51F-C70DF47C1A5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088" y="404813"/>
            <a:ext cx="7631112" cy="3960812"/>
          </a:xfrm>
        </p:spPr>
        <p:txBody>
          <a:bodyPr/>
          <a:lstStyle/>
          <a:p>
            <a:pPr eaLnBrk="1" hangingPunct="1">
              <a:defRPr/>
            </a:pPr>
            <a:r>
              <a:rPr lang="en-GB" sz="5400" b="1" dirty="0" err="1" smtClean="0">
                <a:solidFill>
                  <a:srgbClr val="008000"/>
                </a:solidFill>
                <a:effectLst>
                  <a:outerShdw blurRad="38100" dist="38100" dir="2700000" algn="tl">
                    <a:srgbClr val="000000"/>
                  </a:outerShdw>
                </a:effectLst>
              </a:rPr>
              <a:t>Marchants</a:t>
            </a:r>
            <a:r>
              <a:rPr lang="en-GB" sz="5400" b="1" dirty="0" smtClean="0">
                <a:solidFill>
                  <a:srgbClr val="008000"/>
                </a:solidFill>
                <a:effectLst>
                  <a:outerShdw blurRad="38100" dist="38100" dir="2700000" algn="tl">
                    <a:srgbClr val="000000"/>
                  </a:outerShdw>
                </a:effectLst>
              </a:rPr>
              <a:t> Hill </a:t>
            </a:r>
            <a:br>
              <a:rPr lang="en-GB" sz="5400" b="1" dirty="0" smtClean="0">
                <a:solidFill>
                  <a:srgbClr val="008000"/>
                </a:solidFill>
                <a:effectLst>
                  <a:outerShdw blurRad="38100" dist="38100" dir="2700000" algn="tl">
                    <a:srgbClr val="000000"/>
                  </a:outerShdw>
                </a:effectLst>
              </a:rPr>
            </a:br>
            <a:r>
              <a:rPr lang="en-GB" sz="5400" b="1" dirty="0" smtClean="0">
                <a:solidFill>
                  <a:srgbClr val="008000"/>
                </a:solidFill>
                <a:effectLst>
                  <a:outerShdw blurRad="38100" dist="38100" dir="2700000" algn="tl">
                    <a:srgbClr val="000000"/>
                  </a:outerShdw>
                </a:effectLst>
              </a:rPr>
              <a:t>11</a:t>
            </a:r>
            <a:r>
              <a:rPr lang="en-GB" sz="5400" b="1" baseline="30000" dirty="0" smtClean="0">
                <a:solidFill>
                  <a:srgbClr val="008000"/>
                </a:solidFill>
                <a:effectLst>
                  <a:outerShdw blurRad="38100" dist="38100" dir="2700000" algn="tl">
                    <a:srgbClr val="000000"/>
                  </a:outerShdw>
                </a:effectLst>
              </a:rPr>
              <a:t>th</a:t>
            </a:r>
            <a:r>
              <a:rPr lang="en-GB" sz="5400" b="1" dirty="0" smtClean="0">
                <a:solidFill>
                  <a:srgbClr val="008000"/>
                </a:solidFill>
                <a:effectLst>
                  <a:outerShdw blurRad="38100" dist="38100" dir="2700000" algn="tl">
                    <a:srgbClr val="000000"/>
                  </a:outerShdw>
                </a:effectLst>
              </a:rPr>
              <a:t> </a:t>
            </a:r>
            <a:r>
              <a:rPr lang="en-GB" sz="5400" b="1" dirty="0" smtClean="0">
                <a:solidFill>
                  <a:srgbClr val="008000"/>
                </a:solidFill>
                <a:effectLst>
                  <a:outerShdw blurRad="38100" dist="38100" dir="2700000" algn="tl">
                    <a:srgbClr val="000000"/>
                  </a:outerShdw>
                </a:effectLst>
              </a:rPr>
              <a:t>– </a:t>
            </a:r>
            <a:r>
              <a:rPr lang="en-GB" sz="5400" b="1" dirty="0" smtClean="0">
                <a:solidFill>
                  <a:srgbClr val="008000"/>
                </a:solidFill>
                <a:effectLst>
                  <a:outerShdw blurRad="38100" dist="38100" dir="2700000" algn="tl">
                    <a:srgbClr val="000000"/>
                  </a:outerShdw>
                </a:effectLst>
              </a:rPr>
              <a:t>15</a:t>
            </a:r>
            <a:r>
              <a:rPr lang="en-GB" sz="5400" b="1" baseline="30000" dirty="0" smtClean="0">
                <a:solidFill>
                  <a:srgbClr val="008000"/>
                </a:solidFill>
                <a:effectLst>
                  <a:outerShdw blurRad="38100" dist="38100" dir="2700000" algn="tl">
                    <a:srgbClr val="000000"/>
                  </a:outerShdw>
                </a:effectLst>
              </a:rPr>
              <a:t>th</a:t>
            </a:r>
            <a:r>
              <a:rPr lang="en-GB" sz="5400" b="1" dirty="0" smtClean="0">
                <a:solidFill>
                  <a:srgbClr val="008000"/>
                </a:solidFill>
                <a:effectLst>
                  <a:outerShdw blurRad="38100" dist="38100" dir="2700000" algn="tl">
                    <a:srgbClr val="000000"/>
                  </a:outerShdw>
                </a:effectLst>
              </a:rPr>
              <a:t> </a:t>
            </a:r>
            <a:r>
              <a:rPr lang="en-GB" sz="5400" b="1" dirty="0" smtClean="0">
                <a:solidFill>
                  <a:srgbClr val="008000"/>
                </a:solidFill>
                <a:effectLst>
                  <a:outerShdw blurRad="38100" dist="38100" dir="2700000" algn="tl">
                    <a:srgbClr val="000000"/>
                  </a:outerShdw>
                </a:effectLst>
              </a:rPr>
              <a:t>March</a:t>
            </a:r>
            <a:r>
              <a:rPr lang="en-GB" sz="5400" b="1" dirty="0">
                <a:solidFill>
                  <a:srgbClr val="008000"/>
                </a:solidFill>
                <a:effectLst>
                  <a:outerShdw blurRad="38100" dist="38100" dir="2700000" algn="tl">
                    <a:srgbClr val="000000"/>
                  </a:outerShdw>
                </a:effectLst>
              </a:rPr>
              <a:t/>
            </a:r>
            <a:br>
              <a:rPr lang="en-GB" sz="5400" b="1" dirty="0">
                <a:solidFill>
                  <a:srgbClr val="008000"/>
                </a:solidFill>
                <a:effectLst>
                  <a:outerShdw blurRad="38100" dist="38100" dir="2700000" algn="tl">
                    <a:srgbClr val="000000"/>
                  </a:outerShdw>
                </a:effectLst>
              </a:rPr>
            </a:br>
            <a:endParaRPr lang="en-US" sz="5400" b="1" dirty="0" smtClean="0">
              <a:solidFill>
                <a:srgbClr val="008000"/>
              </a:solidFill>
              <a:effectLst>
                <a:outerShdw blurRad="38100" dist="38100" dir="2700000" algn="tl">
                  <a:srgbClr val="000000"/>
                </a:outerShdw>
              </a:effectLst>
            </a:endParaRPr>
          </a:p>
        </p:txBody>
      </p:sp>
      <p:sp>
        <p:nvSpPr>
          <p:cNvPr id="2051" name="Rectangle 3"/>
          <p:cNvSpPr>
            <a:spLocks noGrp="1" noChangeArrowheads="1"/>
          </p:cNvSpPr>
          <p:nvPr>
            <p:ph type="subTitle" idx="1"/>
          </p:nvPr>
        </p:nvSpPr>
        <p:spPr>
          <a:xfrm>
            <a:off x="1357313" y="3786188"/>
            <a:ext cx="6400800" cy="2354262"/>
          </a:xfrm>
        </p:spPr>
        <p:txBody>
          <a:bodyPr/>
          <a:lstStyle/>
          <a:p>
            <a:pPr eaLnBrk="1" hangingPunct="1"/>
            <a:endParaRPr lang="en-US" b="1"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9913" y="3501008"/>
            <a:ext cx="28956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GB" b="1" smtClean="0">
                <a:effectLst>
                  <a:outerShdw blurRad="38100" dist="38100" dir="2700000" algn="tl">
                    <a:srgbClr val="FFFFFF"/>
                  </a:outerShdw>
                </a:effectLst>
              </a:rPr>
              <a:t>Travel Details</a:t>
            </a:r>
            <a:endParaRPr lang="en-US" b="1" smtClean="0">
              <a:effectLst>
                <a:outerShdw blurRad="38100" dist="38100" dir="2700000" algn="tl">
                  <a:srgbClr val="FFFFFF"/>
                </a:outerShdw>
              </a:effectLst>
            </a:endParaRPr>
          </a:p>
        </p:txBody>
      </p:sp>
      <p:sp>
        <p:nvSpPr>
          <p:cNvPr id="9219" name="Rectangle 3"/>
          <p:cNvSpPr>
            <a:spLocks noGrp="1" noChangeArrowheads="1"/>
          </p:cNvSpPr>
          <p:nvPr>
            <p:ph type="body" idx="1"/>
          </p:nvPr>
        </p:nvSpPr>
        <p:spPr/>
        <p:txBody>
          <a:bodyPr/>
          <a:lstStyle/>
          <a:p>
            <a:pPr eaLnBrk="1" hangingPunct="1"/>
            <a:r>
              <a:rPr lang="en-GB" dirty="0" smtClean="0"/>
              <a:t>We are planning to get on the coach at 1.30pm on the Monday and return by 3.15 pm on the Friday. </a:t>
            </a:r>
          </a:p>
          <a:p>
            <a:pPr eaLnBrk="1" hangingPunct="1"/>
            <a:r>
              <a:rPr lang="en-GB" dirty="0" smtClean="0"/>
              <a:t>Children will need to be in school normal time on Monday morning </a:t>
            </a:r>
          </a:p>
          <a:p>
            <a:pPr eaLnBrk="1" hangingPunct="1"/>
            <a:r>
              <a:rPr lang="en-GB" b="1" dirty="0" smtClean="0"/>
              <a:t>Hoodies will be handed out that morning</a:t>
            </a:r>
          </a:p>
          <a:p>
            <a:pPr eaLnBrk="1" hangingPunct="1"/>
            <a:r>
              <a:rPr lang="en-GB" dirty="0" smtClean="0"/>
              <a:t>If there are any alterations to this you will be notified.</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Photos</a:t>
            </a:r>
            <a:endParaRPr lang="en-GB" dirty="0"/>
          </a:p>
        </p:txBody>
      </p:sp>
      <p:sp>
        <p:nvSpPr>
          <p:cNvPr id="3" name="Content Placeholder 2"/>
          <p:cNvSpPr>
            <a:spLocks noGrp="1"/>
          </p:cNvSpPr>
          <p:nvPr>
            <p:ph idx="1"/>
          </p:nvPr>
        </p:nvSpPr>
        <p:spPr/>
        <p:txBody>
          <a:bodyPr/>
          <a:lstStyle/>
          <a:p>
            <a:r>
              <a:rPr lang="en-GB" dirty="0" smtClean="0"/>
              <a:t>Photos will be taken throughout the trip and will be available to purchase following our return</a:t>
            </a:r>
            <a:endParaRPr lang="en-GB" dirty="0"/>
          </a:p>
        </p:txBody>
      </p:sp>
    </p:spTree>
    <p:extLst>
      <p:ext uri="{BB962C8B-B14F-4D97-AF65-F5344CB8AC3E}">
        <p14:creationId xmlns:p14="http://schemas.microsoft.com/office/powerpoint/2010/main" val="2551273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GB" sz="4000" b="1" smtClean="0">
                <a:effectLst>
                  <a:outerShdw blurRad="38100" dist="38100" dir="2700000" algn="tl">
                    <a:srgbClr val="FFFFFF"/>
                  </a:outerShdw>
                </a:effectLst>
              </a:rPr>
              <a:t>To Make The Trip More Enjoyable:</a:t>
            </a:r>
            <a:endParaRPr lang="en-US" sz="4000" b="1" smtClean="0">
              <a:effectLst>
                <a:outerShdw blurRad="38100" dist="38100" dir="2700000" algn="tl">
                  <a:srgbClr val="FFFFFF"/>
                </a:outerShdw>
              </a:effectLst>
            </a:endParaRPr>
          </a:p>
        </p:txBody>
      </p:sp>
      <p:sp>
        <p:nvSpPr>
          <p:cNvPr id="10243" name="Rectangle 3"/>
          <p:cNvSpPr>
            <a:spLocks noGrp="1" noChangeArrowheads="1"/>
          </p:cNvSpPr>
          <p:nvPr>
            <p:ph type="body" idx="1"/>
          </p:nvPr>
        </p:nvSpPr>
        <p:spPr/>
        <p:txBody>
          <a:bodyPr/>
          <a:lstStyle/>
          <a:p>
            <a:pPr eaLnBrk="1" hangingPunct="1">
              <a:lnSpc>
                <a:spcPct val="80000"/>
              </a:lnSpc>
            </a:pPr>
            <a:r>
              <a:rPr lang="en-GB" sz="2800" dirty="0" smtClean="0"/>
              <a:t>No phone calls please. We will contact you or the school if we need to.</a:t>
            </a:r>
          </a:p>
          <a:p>
            <a:pPr eaLnBrk="1" hangingPunct="1">
              <a:lnSpc>
                <a:spcPct val="80000"/>
              </a:lnSpc>
            </a:pPr>
            <a:endParaRPr lang="en-GB" sz="2800" dirty="0" smtClean="0"/>
          </a:p>
          <a:p>
            <a:pPr eaLnBrk="1" hangingPunct="1">
              <a:lnSpc>
                <a:spcPct val="80000"/>
              </a:lnSpc>
            </a:pPr>
            <a:r>
              <a:rPr lang="en-GB" sz="2800" dirty="0" smtClean="0"/>
              <a:t>Don’t be afraid to pack a ‘cuddly friend’ –just the one though!</a:t>
            </a:r>
          </a:p>
          <a:p>
            <a:pPr eaLnBrk="1" hangingPunct="1">
              <a:lnSpc>
                <a:spcPct val="80000"/>
              </a:lnSpc>
            </a:pPr>
            <a:endParaRPr lang="en-GB" sz="2800" dirty="0" smtClean="0"/>
          </a:p>
          <a:p>
            <a:pPr eaLnBrk="1" hangingPunct="1">
              <a:lnSpc>
                <a:spcPct val="80000"/>
              </a:lnSpc>
            </a:pPr>
            <a:r>
              <a:rPr lang="en-GB" sz="2800" dirty="0" smtClean="0"/>
              <a:t>Finally: Don’t tell them you’ll miss them! Instead let them know how excited you are for them. It’s hard but it helps!</a:t>
            </a:r>
            <a:endParaRPr lang="en-US" sz="2800" dirty="0" smtClean="0"/>
          </a:p>
        </p:txBody>
      </p:sp>
      <p:pic>
        <p:nvPicPr>
          <p:cNvPr id="10244" name="Picture 4" descr="MCj04420240000[1]"/>
          <p:cNvPicPr>
            <a:picLocks noChangeAspect="1" noChangeArrowheads="1"/>
          </p:cNvPicPr>
          <p:nvPr/>
        </p:nvPicPr>
        <p:blipFill>
          <a:blip r:embed="rId2" cstate="print"/>
          <a:srcRect/>
          <a:stretch>
            <a:fillRect/>
          </a:stretch>
        </p:blipFill>
        <p:spPr bwMode="auto">
          <a:xfrm>
            <a:off x="6516688" y="5300663"/>
            <a:ext cx="1844675" cy="1304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GB" b="1" smtClean="0">
                <a:effectLst>
                  <a:outerShdw blurRad="38100" dist="38100" dir="2700000" algn="tl">
                    <a:srgbClr val="FFFFFF"/>
                  </a:outerShdw>
                </a:effectLst>
              </a:rPr>
              <a:t>Any Questions?</a:t>
            </a:r>
            <a:endParaRPr lang="en-US" b="1" smtClean="0">
              <a:effectLst>
                <a:outerShdw blurRad="38100" dist="38100" dir="2700000" algn="tl">
                  <a:srgbClr val="FFFFFF"/>
                </a:outerShdw>
              </a:effectLst>
            </a:endParaRPr>
          </a:p>
        </p:txBody>
      </p:sp>
      <p:sp>
        <p:nvSpPr>
          <p:cNvPr id="11267" name="Rectangle 3"/>
          <p:cNvSpPr>
            <a:spLocks noGrp="1" noChangeArrowheads="1"/>
          </p:cNvSpPr>
          <p:nvPr>
            <p:ph type="body" idx="1"/>
          </p:nvPr>
        </p:nvSpPr>
        <p:spPr/>
        <p:txBody>
          <a:bodyPr/>
          <a:lstStyle/>
          <a:p>
            <a:pPr eaLnBrk="1" hangingPunct="1"/>
            <a:r>
              <a:rPr lang="en-GB" dirty="0" smtClean="0"/>
              <a:t>Thank you for taking the time to come to this meeting. If there are any questions or information that needs to be shared more privately, e.g. sleep walking, please speak to a member of staff at the end of this meeting.</a:t>
            </a:r>
            <a:endParaRPr lang="en-GB" sz="1200" dirty="0" smtClean="0"/>
          </a:p>
          <a:p>
            <a:pPr eaLnBrk="1" hangingPunct="1">
              <a:buFontTx/>
              <a:buNone/>
            </a:pPr>
            <a:endParaRPr lang="en-GB" dirty="0" smtClean="0"/>
          </a:p>
          <a:p>
            <a:pPr eaLnBrk="1" hangingPunct="1">
              <a:buFontTx/>
              <a:buNone/>
            </a:pPr>
            <a:endParaRPr lang="en-GB" dirty="0" smtClean="0"/>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points</a:t>
            </a:r>
            <a:endParaRPr lang="en-GB" dirty="0"/>
          </a:p>
        </p:txBody>
      </p:sp>
      <p:sp>
        <p:nvSpPr>
          <p:cNvPr id="3" name="Content Placeholder 2"/>
          <p:cNvSpPr>
            <a:spLocks noGrp="1"/>
          </p:cNvSpPr>
          <p:nvPr>
            <p:ph idx="1"/>
          </p:nvPr>
        </p:nvSpPr>
        <p:spPr/>
        <p:txBody>
          <a:bodyPr/>
          <a:lstStyle/>
          <a:p>
            <a:r>
              <a:rPr lang="en-GB" sz="2400" dirty="0" smtClean="0"/>
              <a:t>Medical forms returned ASAP</a:t>
            </a:r>
          </a:p>
          <a:p>
            <a:r>
              <a:rPr lang="en-GB" sz="2400" dirty="0" smtClean="0"/>
              <a:t>All medicine labelled and handed in the morning that we leave.</a:t>
            </a:r>
          </a:p>
          <a:p>
            <a:r>
              <a:rPr lang="en-GB" sz="2400" dirty="0" smtClean="0"/>
              <a:t>No phones/ consoles </a:t>
            </a:r>
            <a:r>
              <a:rPr lang="en-GB" sz="2400" dirty="0" err="1" smtClean="0"/>
              <a:t>etc</a:t>
            </a:r>
            <a:endParaRPr lang="en-GB" sz="2400" dirty="0" smtClean="0"/>
          </a:p>
          <a:p>
            <a:r>
              <a:rPr lang="en-GB" sz="2400" dirty="0" smtClean="0"/>
              <a:t>All clothes labelled</a:t>
            </a:r>
          </a:p>
          <a:p>
            <a:r>
              <a:rPr lang="en-GB" sz="2400" dirty="0" smtClean="0"/>
              <a:t>The children are responsible for their pocket money</a:t>
            </a:r>
          </a:p>
          <a:p>
            <a:endParaRPr lang="en-GB" sz="2400" dirty="0"/>
          </a:p>
          <a:p>
            <a:r>
              <a:rPr lang="en-GB" sz="2400" dirty="0" smtClean="0"/>
              <a:t>Any questions, please feel free to pop in, call or email</a:t>
            </a:r>
            <a:endParaRPr lang="en-GB" sz="2400" dirty="0"/>
          </a:p>
        </p:txBody>
      </p:sp>
    </p:spTree>
    <p:extLst>
      <p:ext uri="{BB962C8B-B14F-4D97-AF65-F5344CB8AC3E}">
        <p14:creationId xmlns:p14="http://schemas.microsoft.com/office/powerpoint/2010/main" val="3316973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GB" sz="5400" b="1" dirty="0" smtClean="0">
                <a:effectLst>
                  <a:outerShdw blurRad="38100" dist="38100" dir="2700000" algn="tl">
                    <a:srgbClr val="FFFFFF"/>
                  </a:outerShdw>
                </a:effectLst>
              </a:rPr>
              <a:t>Staffing</a:t>
            </a:r>
            <a:endParaRPr lang="en-US" sz="5400" b="1" dirty="0" smtClean="0">
              <a:effectLst>
                <a:outerShdw blurRad="38100" dist="38100" dir="2700000" algn="tl">
                  <a:srgbClr val="FFFFFF"/>
                </a:outerShdw>
              </a:effectLst>
            </a:endParaRPr>
          </a:p>
        </p:txBody>
      </p:sp>
      <p:sp>
        <p:nvSpPr>
          <p:cNvPr id="3075" name="Rectangle 3"/>
          <p:cNvSpPr>
            <a:spLocks noGrp="1" noChangeArrowheads="1"/>
          </p:cNvSpPr>
          <p:nvPr>
            <p:ph type="body" idx="1"/>
          </p:nvPr>
        </p:nvSpPr>
        <p:spPr>
          <a:xfrm>
            <a:off x="468313" y="1700808"/>
            <a:ext cx="8218487" cy="4525367"/>
          </a:xfrm>
        </p:spPr>
        <p:txBody>
          <a:bodyPr/>
          <a:lstStyle/>
          <a:p>
            <a:pPr marL="0" indent="0" eaLnBrk="1" hangingPunct="1">
              <a:buNone/>
            </a:pPr>
            <a:r>
              <a:rPr lang="en-GB" sz="2000" dirty="0" smtClean="0"/>
              <a:t>The staff accompanying the children are:</a:t>
            </a:r>
          </a:p>
          <a:p>
            <a:pPr eaLnBrk="1" hangingPunct="1">
              <a:buFontTx/>
              <a:buNone/>
            </a:pPr>
            <a:r>
              <a:rPr lang="en-GB" sz="2000" dirty="0" smtClean="0"/>
              <a:t>Mr Fotheringham</a:t>
            </a:r>
          </a:p>
          <a:p>
            <a:pPr eaLnBrk="1" hangingPunct="1">
              <a:buFontTx/>
              <a:buNone/>
            </a:pPr>
            <a:r>
              <a:rPr lang="en-GB" sz="2000" dirty="0" smtClean="0"/>
              <a:t>Mrs Edgar</a:t>
            </a:r>
          </a:p>
          <a:p>
            <a:pPr eaLnBrk="1" hangingPunct="1">
              <a:buFontTx/>
              <a:buNone/>
            </a:pPr>
            <a:r>
              <a:rPr lang="en-GB" sz="2000" dirty="0" smtClean="0"/>
              <a:t>Mrs </a:t>
            </a:r>
            <a:r>
              <a:rPr lang="en-GB" sz="2000" dirty="0" err="1" smtClean="0"/>
              <a:t>Mckeown</a:t>
            </a:r>
            <a:endParaRPr lang="en-GB" sz="2000" dirty="0" smtClean="0"/>
          </a:p>
          <a:p>
            <a:pPr eaLnBrk="1" hangingPunct="1">
              <a:buFontTx/>
              <a:buNone/>
            </a:pPr>
            <a:r>
              <a:rPr lang="en-GB" sz="2000" dirty="0" smtClean="0"/>
              <a:t>Mr </a:t>
            </a:r>
            <a:r>
              <a:rPr lang="en-GB" sz="2000" dirty="0" err="1" smtClean="0"/>
              <a:t>Wilkie</a:t>
            </a:r>
            <a:endParaRPr lang="en-GB" sz="2000" dirty="0" smtClean="0"/>
          </a:p>
          <a:p>
            <a:pPr eaLnBrk="1" hangingPunct="1">
              <a:buFontTx/>
              <a:buNone/>
            </a:pPr>
            <a:endParaRPr lang="en-GB" sz="2000" dirty="0" smtClean="0"/>
          </a:p>
          <a:p>
            <a:pPr eaLnBrk="1" hangingPunct="1"/>
            <a:endParaRPr lang="en-GB" dirty="0" smtClean="0"/>
          </a:p>
          <a:p>
            <a:pPr eaLnBrk="1" hangingPunct="1"/>
            <a:r>
              <a:rPr lang="en-GB" dirty="0" smtClean="0"/>
              <a:t>Adventure activities are organised by P.G.L. and led by qualified instructors who are enhanced DBS checked.</a:t>
            </a:r>
          </a:p>
          <a:p>
            <a:pPr eaLnBrk="1" hangingPunct="1">
              <a:buFontTx/>
              <a:buNone/>
            </a:pPr>
            <a:endParaRPr lang="en-GB" dirty="0" smtClean="0"/>
          </a:p>
          <a:p>
            <a:pPr eaLnBrk="1" hangingPunct="1"/>
            <a:endParaRPr lang="en-GB" dirty="0" smtClean="0"/>
          </a:p>
          <a:p>
            <a:pPr eaLnBrk="1" hangingPunct="1"/>
            <a:endParaRPr lang="en-GB" dirty="0" smtClean="0"/>
          </a:p>
          <a:p>
            <a:pPr eaLnBrk="1" hangingPunct="1"/>
            <a:endParaRPr lang="en-US" dirty="0" smtClean="0"/>
          </a:p>
        </p:txBody>
      </p:sp>
      <p:sp>
        <p:nvSpPr>
          <p:cNvPr id="2" name="TextBox 1"/>
          <p:cNvSpPr txBox="1"/>
          <p:nvPr/>
        </p:nvSpPr>
        <p:spPr>
          <a:xfrm>
            <a:off x="3995936" y="2060848"/>
            <a:ext cx="3528392" cy="1323439"/>
          </a:xfrm>
          <a:prstGeom prst="rect">
            <a:avLst/>
          </a:prstGeom>
          <a:noFill/>
        </p:spPr>
        <p:txBody>
          <a:bodyPr wrap="square" rtlCol="0">
            <a:spAutoFit/>
          </a:bodyPr>
          <a:lstStyle/>
          <a:p>
            <a:r>
              <a:rPr lang="en-GB" sz="2000" dirty="0" smtClean="0"/>
              <a:t>Mrs Hawkins</a:t>
            </a:r>
          </a:p>
          <a:p>
            <a:r>
              <a:rPr lang="en-GB" sz="2000" dirty="0" smtClean="0"/>
              <a:t>Miss </a:t>
            </a:r>
            <a:r>
              <a:rPr lang="en-GB" sz="2000" dirty="0" err="1" smtClean="0"/>
              <a:t>Tytherleigh</a:t>
            </a:r>
            <a:endParaRPr lang="en-GB" sz="2000" dirty="0" smtClean="0"/>
          </a:p>
          <a:p>
            <a:r>
              <a:rPr lang="en-GB" sz="2000" dirty="0" smtClean="0"/>
              <a:t>Mrs Owens</a:t>
            </a:r>
          </a:p>
          <a:p>
            <a:endParaRPr lang="en-GB"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p:txBody>
          <a:bodyPr/>
          <a:lstStyle/>
          <a:p>
            <a:r>
              <a:rPr lang="en-GB" sz="3600" dirty="0" smtClean="0"/>
              <a:t>You are representing Southborough Primary School</a:t>
            </a:r>
          </a:p>
          <a:p>
            <a:endParaRPr lang="en-GB" sz="3600" dirty="0" smtClean="0"/>
          </a:p>
          <a:p>
            <a:r>
              <a:rPr lang="en-GB" sz="3600" dirty="0" smtClean="0"/>
              <a:t>If you behave in a way that brings our school into disrepute, your parents  will be asked to come and collect you from Marchants Hill.</a:t>
            </a:r>
          </a:p>
        </p:txBody>
      </p:sp>
      <p:sp>
        <p:nvSpPr>
          <p:cNvPr id="4" name="TextBox 3"/>
          <p:cNvSpPr txBox="1"/>
          <p:nvPr/>
        </p:nvSpPr>
        <p:spPr>
          <a:xfrm>
            <a:off x="1115616" y="476672"/>
            <a:ext cx="6840760" cy="646331"/>
          </a:xfrm>
          <a:prstGeom prst="rect">
            <a:avLst/>
          </a:prstGeom>
          <a:noFill/>
        </p:spPr>
        <p:txBody>
          <a:bodyPr wrap="square" rtlCol="0">
            <a:spAutoFit/>
          </a:bodyPr>
          <a:lstStyle/>
          <a:p>
            <a:r>
              <a:rPr lang="en-GB" sz="3600" b="1" u="sng" dirty="0" smtClean="0"/>
              <a:t>Behaviour Expectations</a:t>
            </a:r>
            <a:endParaRPr lang="en-GB" sz="3600" b="1"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GB" b="1" smtClean="0">
                <a:effectLst>
                  <a:outerShdw blurRad="38100" dist="38100" dir="2700000" algn="tl">
                    <a:srgbClr val="FFFFFF"/>
                  </a:outerShdw>
                </a:effectLst>
              </a:rPr>
              <a:t>Accommodation</a:t>
            </a:r>
            <a:endParaRPr lang="en-US" b="1" smtClean="0">
              <a:effectLst>
                <a:outerShdw blurRad="38100" dist="38100" dir="2700000" algn="tl">
                  <a:srgbClr val="FFFFFF"/>
                </a:outerShdw>
              </a:effectLst>
            </a:endParaRPr>
          </a:p>
        </p:txBody>
      </p:sp>
      <p:sp>
        <p:nvSpPr>
          <p:cNvPr id="4099" name="Rectangle 3"/>
          <p:cNvSpPr>
            <a:spLocks noGrp="1" noChangeArrowheads="1"/>
          </p:cNvSpPr>
          <p:nvPr>
            <p:ph type="body" idx="1"/>
          </p:nvPr>
        </p:nvSpPr>
        <p:spPr/>
        <p:txBody>
          <a:bodyPr/>
          <a:lstStyle/>
          <a:p>
            <a:pPr marL="0" indent="0" eaLnBrk="1" hangingPunct="1">
              <a:buFontTx/>
              <a:buNone/>
            </a:pPr>
            <a:r>
              <a:rPr lang="en-US" dirty="0" smtClean="0"/>
              <a:t>Rooms of 6 with 3 double bunk beds in each room.</a:t>
            </a:r>
          </a:p>
          <a:p>
            <a:pPr marL="0" indent="0" eaLnBrk="1" hangingPunct="1">
              <a:buFontTx/>
              <a:buNone/>
            </a:pPr>
            <a:r>
              <a:rPr lang="en-US" dirty="0" smtClean="0"/>
              <a:t>Also en suite toilet and shower room.</a:t>
            </a:r>
          </a:p>
          <a:p>
            <a:pPr marL="0" indent="0" eaLnBrk="1" hangingPunct="1">
              <a:buFontTx/>
              <a:buNone/>
            </a:pPr>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324713"/>
            <a:ext cx="5328592" cy="2984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GB" b="1" dirty="0" smtClean="0">
                <a:effectLst>
                  <a:outerShdw blurRad="38100" dist="38100" dir="2700000" algn="tl">
                    <a:srgbClr val="FFFFFF"/>
                  </a:outerShdw>
                </a:effectLst>
              </a:rPr>
              <a:t>Activities </a:t>
            </a:r>
            <a:endParaRPr lang="en-US" b="1" dirty="0" smtClean="0">
              <a:effectLst>
                <a:outerShdw blurRad="38100" dist="38100" dir="2700000" algn="tl">
                  <a:srgbClr val="FFFFFF"/>
                </a:outerShdw>
              </a:effectLst>
            </a:endParaRPr>
          </a:p>
        </p:txBody>
      </p:sp>
      <p:sp>
        <p:nvSpPr>
          <p:cNvPr id="5123" name="Rectangle 3"/>
          <p:cNvSpPr>
            <a:spLocks noGrp="1" noChangeArrowheads="1"/>
          </p:cNvSpPr>
          <p:nvPr>
            <p:ph type="body" idx="1"/>
          </p:nvPr>
        </p:nvSpPr>
        <p:spPr>
          <a:xfrm>
            <a:off x="323850" y="1268413"/>
            <a:ext cx="8229600" cy="4525962"/>
          </a:xfrm>
        </p:spPr>
        <p:txBody>
          <a:bodyPr/>
          <a:lstStyle/>
          <a:p>
            <a:pPr eaLnBrk="1" hangingPunct="1">
              <a:lnSpc>
                <a:spcPct val="80000"/>
              </a:lnSpc>
            </a:pPr>
            <a:r>
              <a:rPr lang="en-GB" sz="2800" dirty="0" smtClean="0"/>
              <a:t>Activities are taught in groups of 10-12, each with a member of staff and a centre instructor.</a:t>
            </a:r>
          </a:p>
          <a:p>
            <a:pPr eaLnBrk="1" hangingPunct="1">
              <a:lnSpc>
                <a:spcPct val="80000"/>
              </a:lnSpc>
            </a:pPr>
            <a:r>
              <a:rPr lang="en-GB" sz="2800" dirty="0" smtClean="0"/>
              <a:t>Example activities include: climbing wall, abseiling, zip wire, a ropes course, archery, trapeze, rifle shooting and quad biking.</a:t>
            </a:r>
          </a:p>
          <a:p>
            <a:pPr eaLnBrk="1" hangingPunct="1">
              <a:lnSpc>
                <a:spcPct val="80000"/>
              </a:lnSpc>
            </a:pPr>
            <a:endParaRPr lang="en-US" sz="2800" dirty="0" smtClean="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356992"/>
            <a:ext cx="5272015"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Food</a:t>
            </a:r>
          </a:p>
        </p:txBody>
      </p:sp>
      <p:sp>
        <p:nvSpPr>
          <p:cNvPr id="3" name="Content Placeholder 2"/>
          <p:cNvSpPr>
            <a:spLocks noGrp="1"/>
          </p:cNvSpPr>
          <p:nvPr>
            <p:ph idx="1"/>
          </p:nvPr>
        </p:nvSpPr>
        <p:spPr/>
        <p:txBody>
          <a:bodyPr/>
          <a:lstStyle/>
          <a:p>
            <a:r>
              <a:rPr lang="en-GB" dirty="0"/>
              <a:t>Menu options are child-friendly, nutritious and provide good-sized portions. </a:t>
            </a:r>
          </a:p>
          <a:p>
            <a:endParaRPr lang="en-GB" dirty="0"/>
          </a:p>
        </p:txBody>
      </p:sp>
      <p:pic>
        <p:nvPicPr>
          <p:cNvPr id="4" name="Picture 3"/>
          <p:cNvPicPr>
            <a:picLocks noChangeAspect="1"/>
          </p:cNvPicPr>
          <p:nvPr/>
        </p:nvPicPr>
        <p:blipFill>
          <a:blip r:embed="rId2"/>
          <a:stretch>
            <a:fillRect/>
          </a:stretch>
        </p:blipFill>
        <p:spPr>
          <a:xfrm>
            <a:off x="1691680" y="2924944"/>
            <a:ext cx="5832648" cy="3266993"/>
          </a:xfrm>
          <a:prstGeom prst="rect">
            <a:avLst/>
          </a:prstGeom>
        </p:spPr>
      </p:pic>
    </p:spTree>
    <p:extLst>
      <p:ext uri="{BB962C8B-B14F-4D97-AF65-F5344CB8AC3E}">
        <p14:creationId xmlns:p14="http://schemas.microsoft.com/office/powerpoint/2010/main" val="2861777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GB" b="1" smtClean="0">
                <a:effectLst>
                  <a:outerShdw blurRad="38100" dist="38100" dir="2700000" algn="tl">
                    <a:srgbClr val="FFFFFF"/>
                  </a:outerShdw>
                </a:effectLst>
              </a:rPr>
              <a:t>Kit List Reminder</a:t>
            </a:r>
            <a:r>
              <a:rPr lang="en-GB" smtClean="0"/>
              <a:t> </a:t>
            </a:r>
            <a:endParaRPr lang="en-US" smtClean="0"/>
          </a:p>
        </p:txBody>
      </p:sp>
      <p:sp>
        <p:nvSpPr>
          <p:cNvPr id="6147" name="Rectangle 3"/>
          <p:cNvSpPr>
            <a:spLocks noGrp="1" noChangeArrowheads="1"/>
          </p:cNvSpPr>
          <p:nvPr>
            <p:ph type="body" idx="1"/>
          </p:nvPr>
        </p:nvSpPr>
        <p:spPr>
          <a:xfrm>
            <a:off x="395288" y="1268413"/>
            <a:ext cx="8229600" cy="4525962"/>
          </a:xfrm>
        </p:spPr>
        <p:txBody>
          <a:bodyPr/>
          <a:lstStyle/>
          <a:p>
            <a:pPr eaLnBrk="1" hangingPunct="1">
              <a:lnSpc>
                <a:spcPct val="90000"/>
              </a:lnSpc>
            </a:pPr>
            <a:r>
              <a:rPr lang="en-GB" sz="2800" dirty="0" smtClean="0"/>
              <a:t>Please ensure you have a copy of this </a:t>
            </a:r>
          </a:p>
          <a:p>
            <a:pPr eaLnBrk="1" hangingPunct="1">
              <a:lnSpc>
                <a:spcPct val="90000"/>
              </a:lnSpc>
            </a:pPr>
            <a:r>
              <a:rPr lang="en-GB" sz="2800" b="1" dirty="0" smtClean="0"/>
              <a:t>EVERYTHING needs to be labelled.</a:t>
            </a:r>
          </a:p>
          <a:p>
            <a:pPr eaLnBrk="1" hangingPunct="1">
              <a:lnSpc>
                <a:spcPct val="90000"/>
              </a:lnSpc>
            </a:pPr>
            <a:r>
              <a:rPr lang="en-GB" sz="2800" dirty="0" smtClean="0"/>
              <a:t>Please bring clothes that won’t matter when they get wet and muddy.</a:t>
            </a:r>
          </a:p>
          <a:p>
            <a:pPr eaLnBrk="1" hangingPunct="1">
              <a:lnSpc>
                <a:spcPct val="90000"/>
              </a:lnSpc>
            </a:pPr>
            <a:r>
              <a:rPr lang="en-GB" sz="2800" dirty="0" smtClean="0"/>
              <a:t>Ensure your child can carry his/ her own case. </a:t>
            </a:r>
          </a:p>
          <a:p>
            <a:pPr eaLnBrk="1" hangingPunct="1">
              <a:lnSpc>
                <a:spcPct val="90000"/>
              </a:lnSpc>
            </a:pPr>
            <a:r>
              <a:rPr lang="en-GB" sz="2800" dirty="0" smtClean="0"/>
              <a:t>Holdalls are preferred to hard suitcases </a:t>
            </a:r>
          </a:p>
          <a:p>
            <a:pPr eaLnBrk="1" hangingPunct="1">
              <a:lnSpc>
                <a:spcPct val="90000"/>
              </a:lnSpc>
              <a:buFontTx/>
              <a:buNone/>
            </a:pPr>
            <a:r>
              <a:rPr lang="en-GB" sz="2800" dirty="0" smtClean="0"/>
              <a:t>   as their storage is easier at the centre.</a:t>
            </a:r>
          </a:p>
          <a:p>
            <a:pPr eaLnBrk="1" hangingPunct="1">
              <a:lnSpc>
                <a:spcPct val="90000"/>
              </a:lnSpc>
              <a:buFontTx/>
              <a:buNone/>
            </a:pPr>
            <a:endParaRPr lang="en-GB" sz="2800" dirty="0" smtClean="0"/>
          </a:p>
          <a:p>
            <a:pPr eaLnBrk="1" hangingPunct="1">
              <a:lnSpc>
                <a:spcPct val="90000"/>
              </a:lnSpc>
              <a:buFontTx/>
              <a:buNone/>
            </a:pPr>
            <a:r>
              <a:rPr lang="en-GB" sz="2800" dirty="0" smtClean="0"/>
              <a:t>You can bring £15-£20 to spend in the shop </a:t>
            </a:r>
          </a:p>
          <a:p>
            <a:pPr eaLnBrk="1" hangingPunct="1">
              <a:lnSpc>
                <a:spcPct val="90000"/>
              </a:lnSpc>
            </a:pPr>
            <a:endParaRPr lang="en-US" sz="2800" dirty="0" smtClean="0"/>
          </a:p>
        </p:txBody>
      </p:sp>
      <p:pic>
        <p:nvPicPr>
          <p:cNvPr id="6148" name="Picture 4" descr="j0283742"/>
          <p:cNvPicPr>
            <a:picLocks noChangeAspect="1" noChangeArrowheads="1" noCrop="1"/>
          </p:cNvPicPr>
          <p:nvPr/>
        </p:nvPicPr>
        <p:blipFill>
          <a:blip r:embed="rId2" cstate="print"/>
          <a:srcRect/>
          <a:stretch>
            <a:fillRect/>
          </a:stretch>
        </p:blipFill>
        <p:spPr bwMode="auto">
          <a:xfrm>
            <a:off x="6300788" y="4652963"/>
            <a:ext cx="2447925"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GB" b="1" dirty="0" smtClean="0">
                <a:effectLst>
                  <a:outerShdw blurRad="38100" dist="38100" dir="2700000" algn="tl">
                    <a:srgbClr val="FFFFFF"/>
                  </a:outerShdw>
                </a:effectLst>
              </a:rPr>
              <a:t>Do Not Bring:</a:t>
            </a:r>
            <a:endParaRPr lang="en-US" b="1" dirty="0" smtClean="0">
              <a:effectLst>
                <a:outerShdw blurRad="38100" dist="38100" dir="2700000" algn="tl">
                  <a:srgbClr val="FFFFFF"/>
                </a:outerShdw>
              </a:effectLst>
            </a:endParaRPr>
          </a:p>
        </p:txBody>
      </p:sp>
      <p:sp>
        <p:nvSpPr>
          <p:cNvPr id="7171" name="Rectangle 3"/>
          <p:cNvSpPr>
            <a:spLocks noGrp="1" noChangeArrowheads="1"/>
          </p:cNvSpPr>
          <p:nvPr>
            <p:ph type="body" idx="1"/>
          </p:nvPr>
        </p:nvSpPr>
        <p:spPr/>
        <p:txBody>
          <a:bodyPr/>
          <a:lstStyle/>
          <a:p>
            <a:pPr eaLnBrk="1" hangingPunct="1"/>
            <a:r>
              <a:rPr lang="en-GB" dirty="0" smtClean="0"/>
              <a:t>Expensive cameras. Disposable cameras are better at bouncing when dropped!</a:t>
            </a:r>
          </a:p>
          <a:p>
            <a:pPr eaLnBrk="1" hangingPunct="1"/>
            <a:r>
              <a:rPr lang="en-GB" dirty="0" smtClean="0"/>
              <a:t>Electrical items e.g. phones, Consoles, MP3 players, computer games, hair dryers etc. </a:t>
            </a:r>
          </a:p>
          <a:p>
            <a:pPr eaLnBrk="1" hangingPunct="1"/>
            <a:r>
              <a:rPr lang="en-GB" dirty="0" smtClean="0"/>
              <a:t>‘Secret foods/ drinks’. We are not allowed them in the bedrooms.</a:t>
            </a:r>
          </a:p>
          <a:p>
            <a:pPr eaLnBrk="1" hangingPunct="1"/>
            <a:r>
              <a:rPr lang="en-GB" dirty="0" smtClean="0"/>
              <a:t>Aerosols</a:t>
            </a:r>
          </a:p>
          <a:p>
            <a:pPr eaLnBrk="1" hangingPunct="1"/>
            <a:endParaRPr lang="en-GB" dirty="0" smtClean="0"/>
          </a:p>
          <a:p>
            <a:pPr eaLnBrk="1" hangingPunct="1"/>
            <a:endParaRPr lang="en-GB" dirty="0" smtClean="0"/>
          </a:p>
          <a:p>
            <a:pPr eaLnBrk="1" hangingPunct="1"/>
            <a:endParaRPr lang="en-US" dirty="0" smtClean="0"/>
          </a:p>
        </p:txBody>
      </p:sp>
      <p:pic>
        <p:nvPicPr>
          <p:cNvPr id="7172" name="Picture 5" descr="MCj04338040000[1]"/>
          <p:cNvPicPr>
            <a:picLocks noChangeAspect="1" noChangeArrowheads="1"/>
          </p:cNvPicPr>
          <p:nvPr/>
        </p:nvPicPr>
        <p:blipFill>
          <a:blip r:embed="rId2" cstate="print"/>
          <a:srcRect/>
          <a:stretch>
            <a:fillRect/>
          </a:stretch>
        </p:blipFill>
        <p:spPr bwMode="auto">
          <a:xfrm>
            <a:off x="6715125" y="4714875"/>
            <a:ext cx="1925638" cy="1925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GB" sz="3600" b="1" dirty="0" smtClean="0">
                <a:effectLst>
                  <a:outerShdw blurRad="38100" dist="38100" dir="2700000" algn="tl">
                    <a:srgbClr val="FFFFFF"/>
                  </a:outerShdw>
                </a:effectLst>
              </a:rPr>
              <a:t>Please Ensure The Following Are Handed Into Mrs Owens Before We Leave:</a:t>
            </a:r>
            <a:endParaRPr lang="en-US" sz="3600" b="1" dirty="0" smtClean="0">
              <a:effectLst>
                <a:outerShdw blurRad="38100" dist="38100" dir="2700000" algn="tl">
                  <a:srgbClr val="FFFFFF"/>
                </a:outerShdw>
              </a:effectLst>
            </a:endParaRPr>
          </a:p>
        </p:txBody>
      </p:sp>
      <p:sp>
        <p:nvSpPr>
          <p:cNvPr id="8195" name="Rectangle 3"/>
          <p:cNvSpPr>
            <a:spLocks noGrp="1" noChangeArrowheads="1"/>
          </p:cNvSpPr>
          <p:nvPr>
            <p:ph type="body" idx="1"/>
          </p:nvPr>
        </p:nvSpPr>
        <p:spPr/>
        <p:txBody>
          <a:bodyPr/>
          <a:lstStyle/>
          <a:p>
            <a:pPr eaLnBrk="1" hangingPunct="1"/>
            <a:r>
              <a:rPr lang="en-GB" dirty="0" smtClean="0"/>
              <a:t>Medicines (and the instructions) including travel sickness tablets.</a:t>
            </a:r>
          </a:p>
          <a:p>
            <a:pPr eaLnBrk="1" hangingPunct="1"/>
            <a:r>
              <a:rPr lang="en-GB" dirty="0" err="1" smtClean="0"/>
              <a:t>Calpol</a:t>
            </a:r>
            <a:r>
              <a:rPr lang="en-GB" dirty="0" smtClean="0"/>
              <a:t> – we are not allowed to provide this</a:t>
            </a:r>
          </a:p>
          <a:p>
            <a:pPr eaLnBrk="1" hangingPunct="1"/>
            <a:r>
              <a:rPr lang="en-GB" dirty="0" smtClean="0"/>
              <a:t>Asthma pumps – with instructions</a:t>
            </a:r>
          </a:p>
          <a:p>
            <a:pPr eaLnBrk="1" hangingPunct="1"/>
            <a:endParaRPr lang="en-GB" dirty="0" smtClean="0"/>
          </a:p>
          <a:p>
            <a:pPr eaLnBrk="1" hangingPunct="1"/>
            <a:r>
              <a:rPr lang="en-GB" dirty="0" smtClean="0"/>
              <a:t>All medicines in: Clear plastic bag</a:t>
            </a:r>
          </a:p>
          <a:p>
            <a:pPr lvl="7"/>
            <a:r>
              <a:rPr lang="en-GB" dirty="0" smtClean="0"/>
              <a:t>Labelled</a:t>
            </a:r>
          </a:p>
          <a:p>
            <a:pPr lvl="7"/>
            <a:r>
              <a:rPr lang="en-GB" dirty="0" smtClean="0"/>
              <a:t>Instructions for use </a:t>
            </a:r>
          </a:p>
        </p:txBody>
      </p:sp>
      <p:pic>
        <p:nvPicPr>
          <p:cNvPr id="8196" name="Picture 4" descr="MCj03361420000[1]"/>
          <p:cNvPicPr>
            <a:picLocks noChangeAspect="1" noChangeArrowheads="1"/>
          </p:cNvPicPr>
          <p:nvPr/>
        </p:nvPicPr>
        <p:blipFill>
          <a:blip r:embed="rId2" cstate="print"/>
          <a:srcRect/>
          <a:stretch>
            <a:fillRect/>
          </a:stretch>
        </p:blipFill>
        <p:spPr bwMode="auto">
          <a:xfrm>
            <a:off x="7280275" y="4941888"/>
            <a:ext cx="1531938" cy="1700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565</Words>
  <Application>Microsoft Office PowerPoint</Application>
  <PresentationFormat>On-screen Show (4:3)</PresentationFormat>
  <Paragraphs>75</Paragraphs>
  <Slides>14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Default Design</vt:lpstr>
      <vt:lpstr>Marchants Hill  11th – 15th March </vt:lpstr>
      <vt:lpstr>Staffing</vt:lpstr>
      <vt:lpstr>  </vt:lpstr>
      <vt:lpstr>Accommodation</vt:lpstr>
      <vt:lpstr>Activities </vt:lpstr>
      <vt:lpstr>Food</vt:lpstr>
      <vt:lpstr>Kit List Reminder </vt:lpstr>
      <vt:lpstr>Do Not Bring:</vt:lpstr>
      <vt:lpstr>Please Ensure The Following Are Handed Into Mrs Owens Before We Leave:</vt:lpstr>
      <vt:lpstr>Travel Details</vt:lpstr>
      <vt:lpstr>Photos</vt:lpstr>
      <vt:lpstr>To Make The Trip More Enjoyable:</vt:lpstr>
      <vt:lpstr>Any Questions?</vt:lpstr>
      <vt:lpstr>Key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Arethusa Meeting for Parents</dc:title>
  <dc:creator>USER</dc:creator>
  <cp:lastModifiedBy>K Edgar</cp:lastModifiedBy>
  <cp:revision>78</cp:revision>
  <dcterms:created xsi:type="dcterms:W3CDTF">2009-09-21T16:58:41Z</dcterms:created>
  <dcterms:modified xsi:type="dcterms:W3CDTF">2024-01-03T16:01:42Z</dcterms:modified>
</cp:coreProperties>
</file>