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8" r:id="rId5"/>
    <p:sldId id="259"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BFA6689-A832-D242-835F-850EF953924B}"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305446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BFA6689-A832-D242-835F-850EF953924B}"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244413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BFA6689-A832-D242-835F-850EF953924B}"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366765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BFA6689-A832-D242-835F-850EF953924B}"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842132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BFA6689-A832-D242-835F-850EF953924B}"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411292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BFA6689-A832-D242-835F-850EF953924B}"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152402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BFA6689-A832-D242-835F-850EF953924B}" type="datetimeFigureOut">
              <a:rPr lang="en-US" smtClean="0"/>
              <a:pPr/>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101212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BFA6689-A832-D242-835F-850EF953924B}" type="datetimeFigureOut">
              <a:rPr lang="en-US" smtClean="0"/>
              <a:pPr/>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129662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A6689-A832-D242-835F-850EF953924B}" type="datetimeFigureOut">
              <a:rPr lang="en-US" smtClean="0"/>
              <a:pPr/>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139203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BFA6689-A832-D242-835F-850EF953924B}"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314624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BFA6689-A832-D242-835F-850EF953924B}"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417865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FA6689-A832-D242-835F-850EF953924B}" type="datetimeFigureOut">
              <a:rPr lang="en-US" smtClean="0"/>
              <a:pPr/>
              <a:t>1/26/2015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BBB2A-37D2-3F4A-B62F-592ADE7D83DF}" type="slidenum">
              <a:rPr lang="en-US" smtClean="0"/>
              <a:pPr/>
              <a:t>‹#›</a:t>
            </a:fld>
            <a:endParaRPr lang="en-US"/>
          </a:p>
        </p:txBody>
      </p:sp>
    </p:spTree>
    <p:extLst>
      <p:ext uri="{BB962C8B-B14F-4D97-AF65-F5344CB8AC3E}">
        <p14:creationId xmlns="" xmlns:p14="http://schemas.microsoft.com/office/powerpoint/2010/main" val="716631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ofsted.gov.uk/sites/default/files/documents/surveys-and-good-practice/t/The%20PE%20and%20sport%20premium%20for%20primary%20schools.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hyperlink" Target="http://www.bromleyprimarysports.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229600" cy="1143000"/>
          </a:xfrm>
        </p:spPr>
        <p:txBody>
          <a:bodyPr>
            <a:noAutofit/>
          </a:bodyPr>
          <a:lstStyle/>
          <a:p>
            <a:r>
              <a:rPr lang="en-US" sz="2800" dirty="0" smtClean="0"/>
              <a:t>Primary PE &amp; Sports Premium </a:t>
            </a:r>
            <a:r>
              <a:rPr lang="en-US" sz="2800" dirty="0" smtClean="0"/>
              <a:t>–</a:t>
            </a:r>
            <a:br>
              <a:rPr lang="en-US" sz="2800" dirty="0" smtClean="0"/>
            </a:br>
            <a:r>
              <a:rPr lang="en-US" sz="2800" dirty="0" smtClean="0"/>
              <a:t>SMT Subject Leader Introduction &amp; Promotion</a:t>
            </a:r>
            <a:br>
              <a:rPr lang="en-US" sz="2800" dirty="0" smtClean="0"/>
            </a:br>
            <a:r>
              <a:rPr lang="en-US" sz="2800" dirty="0" smtClean="0"/>
              <a:t>(Spend &amp; Impact Case Study)</a:t>
            </a:r>
            <a:endParaRPr lang="en-US" sz="2800" dirty="0"/>
          </a:p>
        </p:txBody>
      </p:sp>
      <p:pic>
        <p:nvPicPr>
          <p:cNvPr id="6" name="Content Placeholder 5" descr="5d51eea8dbb7005645400b1f7c3df4e5.660x5555.normal.80.False.jpg"/>
          <p:cNvPicPr>
            <a:picLocks noGrp="1" noChangeAspect="1"/>
          </p:cNvPicPr>
          <p:nvPr>
            <p:ph idx="1"/>
          </p:nvPr>
        </p:nvPicPr>
        <p:blipFill>
          <a:blip r:embed="rId2">
            <a:extLst>
              <a:ext uri="{28A0092B-C50C-407E-A947-70E740481C1C}">
                <a14:useLocalDpi xmlns="" xmlns:a14="http://schemas.microsoft.com/office/drawing/2010/main" val="0"/>
              </a:ext>
            </a:extLst>
          </a:blip>
          <a:srcRect t="8753" b="8753"/>
          <a:stretch>
            <a:fillRect/>
          </a:stretch>
        </p:blipFill>
        <p:spPr/>
      </p:pic>
      <p:sp>
        <p:nvSpPr>
          <p:cNvPr id="5" name="TextBox 4"/>
          <p:cNvSpPr txBox="1"/>
          <p:nvPr/>
        </p:nvSpPr>
        <p:spPr>
          <a:xfrm>
            <a:off x="457200" y="6126163"/>
            <a:ext cx="5986463" cy="646331"/>
          </a:xfrm>
          <a:prstGeom prst="rect">
            <a:avLst/>
          </a:prstGeom>
          <a:noFill/>
        </p:spPr>
        <p:txBody>
          <a:bodyPr wrap="square" rtlCol="0">
            <a:spAutoFit/>
          </a:bodyPr>
          <a:lstStyle/>
          <a:p>
            <a:r>
              <a:rPr lang="en-GB" dirty="0" smtClean="0"/>
              <a:t>Subject Leader: Sarah </a:t>
            </a:r>
            <a:r>
              <a:rPr lang="en-GB" dirty="0" err="1" smtClean="0"/>
              <a:t>Wimshurst</a:t>
            </a:r>
            <a:r>
              <a:rPr lang="en-GB" dirty="0" smtClean="0"/>
              <a:t>  </a:t>
            </a:r>
          </a:p>
          <a:p>
            <a:r>
              <a:rPr lang="en-GB" dirty="0" smtClean="0"/>
              <a:t>Borough Primary PE &amp; Sports CPD Advisor: Giles Platt</a:t>
            </a:r>
            <a:endParaRPr lang="en-GB" dirty="0"/>
          </a:p>
        </p:txBody>
      </p:sp>
    </p:spTree>
    <p:extLst>
      <p:ext uri="{BB962C8B-B14F-4D97-AF65-F5344CB8AC3E}">
        <p14:creationId xmlns="" xmlns:p14="http://schemas.microsoft.com/office/powerpoint/2010/main" val="255987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PESS Premium</a:t>
            </a:r>
            <a:endParaRPr lang="en-US" dirty="0"/>
          </a:p>
        </p:txBody>
      </p:sp>
      <p:sp>
        <p:nvSpPr>
          <p:cNvPr id="3" name="Content Placeholder 2"/>
          <p:cNvSpPr>
            <a:spLocks noGrp="1"/>
          </p:cNvSpPr>
          <p:nvPr>
            <p:ph sz="half" idx="1"/>
          </p:nvPr>
        </p:nvSpPr>
        <p:spPr/>
        <p:txBody>
          <a:bodyPr>
            <a:normAutofit fontScale="55000" lnSpcReduction="20000"/>
          </a:bodyPr>
          <a:lstStyle/>
          <a:p>
            <a:r>
              <a:rPr lang="en-US" dirty="0" smtClean="0">
                <a:latin typeface="Arial" charset="0"/>
                <a:ea typeface="ＭＳ Ｐゴシック" charset="0"/>
              </a:rPr>
              <a:t>All schools with 17 or more primary-aged pupils will receive a lump sum of £8000 plus a premium of £5 per pupil. (£8,260 to £12,520)</a:t>
            </a:r>
          </a:p>
          <a:p>
            <a:r>
              <a:rPr lang="en-US" dirty="0" smtClean="0">
                <a:latin typeface="Arial" charset="0"/>
                <a:ea typeface="ＭＳ Ｐゴシック" charset="0"/>
              </a:rPr>
              <a:t>Paid via Additional Grant for Schools (AGS) 2013-2016</a:t>
            </a:r>
          </a:p>
          <a:p>
            <a:r>
              <a:rPr lang="en-US" dirty="0" smtClean="0">
                <a:latin typeface="Arial" charset="0"/>
                <a:ea typeface="ＭＳ Ｐゴシック" charset="0"/>
              </a:rPr>
              <a:t>Schools will have to spend the Government grant funding on improving their provision of PE and sport, but they will have the freedom to choose how they do this. </a:t>
            </a:r>
            <a:endParaRPr lang="en-US" dirty="0">
              <a:latin typeface="Arial" charset="0"/>
              <a:ea typeface="ＭＳ Ｐゴシック" charset="0"/>
            </a:endParaRPr>
          </a:p>
          <a:p>
            <a:r>
              <a:rPr lang="en-US" dirty="0" smtClean="0">
                <a:latin typeface="Arial" charset="0"/>
                <a:ea typeface="ＭＳ Ｐゴシック" charset="0"/>
              </a:rPr>
              <a:t>Schools are accountable for their spending and must document both precise spend and impact online so that parents are able to monitor and compare effect with the performance of other regional schools</a:t>
            </a:r>
          </a:p>
          <a:p>
            <a:r>
              <a:rPr lang="en-US" dirty="0" err="1" smtClean="0">
                <a:latin typeface="Arial" charset="0"/>
                <a:ea typeface="ＭＳ Ｐゴシック" charset="0"/>
              </a:rPr>
              <a:t>Ofsted</a:t>
            </a:r>
            <a:r>
              <a:rPr lang="en-US" dirty="0" smtClean="0">
                <a:latin typeface="Arial" charset="0"/>
                <a:ea typeface="ＭＳ Ｐゴシック" charset="0"/>
              </a:rPr>
              <a:t>; new  assessment criteria</a:t>
            </a:r>
          </a:p>
          <a:p>
            <a:endParaRPr lang="en-US" dirty="0"/>
          </a:p>
        </p:txBody>
      </p:sp>
      <p:pic>
        <p:nvPicPr>
          <p:cNvPr id="8" name="Content Placeholder 7" descr="8f7e2f4320da99886c243b110e97a212.660x5555.normal.80.False.jpg"/>
          <p:cNvPicPr>
            <a:picLocks noGrp="1" noChangeAspect="1"/>
          </p:cNvPicPr>
          <p:nvPr>
            <p:ph sz="half" idx="2"/>
          </p:nvPr>
        </p:nvPicPr>
        <p:blipFill>
          <a:blip r:embed="rId2">
            <a:extLst>
              <a:ext uri="{28A0092B-C50C-407E-A947-70E740481C1C}">
                <a14:useLocalDpi xmlns="" xmlns:a14="http://schemas.microsoft.com/office/drawing/2010/main" val="0"/>
              </a:ext>
            </a:extLst>
          </a:blip>
          <a:srcRect l="20932" r="20932"/>
          <a:stretch>
            <a:fillRect/>
          </a:stretch>
        </p:blipFill>
        <p:spPr/>
      </p:pic>
    </p:spTree>
    <p:extLst>
      <p:ext uri="{BB962C8B-B14F-4D97-AF65-F5344CB8AC3E}">
        <p14:creationId xmlns="" xmlns:p14="http://schemas.microsoft.com/office/powerpoint/2010/main" val="332180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Benefits of Active Healthy Lifestyle</a:t>
            </a:r>
            <a:endParaRPr lang="en-US" dirty="0"/>
          </a:p>
        </p:txBody>
      </p:sp>
      <p:pic>
        <p:nvPicPr>
          <p:cNvPr id="9" name="Content Placeholder 8" descr="Kino.jpg"/>
          <p:cNvPicPr>
            <a:picLocks noGrp="1" noChangeAspect="1"/>
          </p:cNvPicPr>
          <p:nvPr>
            <p:ph idx="1"/>
          </p:nvPr>
        </p:nvPicPr>
        <p:blipFill>
          <a:blip r:embed="rId2">
            <a:extLst>
              <a:ext uri="{28A0092B-C50C-407E-A947-70E740481C1C}">
                <a14:useLocalDpi xmlns="" xmlns:a14="http://schemas.microsoft.com/office/drawing/2010/main" val="0"/>
              </a:ext>
            </a:extLst>
          </a:blip>
          <a:srcRect l="5434" r="5434"/>
          <a:stretch>
            <a:fillRect/>
          </a:stretch>
        </p:blipFill>
        <p:spPr>
          <a:xfrm>
            <a:off x="386080" y="1600200"/>
            <a:ext cx="8300720" cy="4525963"/>
          </a:xfrm>
        </p:spPr>
      </p:pic>
    </p:spTree>
    <p:extLst>
      <p:ext uri="{BB962C8B-B14F-4D97-AF65-F5344CB8AC3E}">
        <p14:creationId xmlns="" xmlns:p14="http://schemas.microsoft.com/office/powerpoint/2010/main" val="420986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Include:</a:t>
            </a:r>
            <a:endParaRPr lang="en-US" dirty="0"/>
          </a:p>
        </p:txBody>
      </p:sp>
      <p:sp>
        <p:nvSpPr>
          <p:cNvPr id="3" name="Content Placeholder 2"/>
          <p:cNvSpPr>
            <a:spLocks noGrp="1"/>
          </p:cNvSpPr>
          <p:nvPr>
            <p:ph sz="half" idx="1"/>
          </p:nvPr>
        </p:nvSpPr>
        <p:spPr/>
        <p:txBody>
          <a:bodyPr>
            <a:normAutofit fontScale="40000" lnSpcReduction="20000"/>
          </a:bodyPr>
          <a:lstStyle/>
          <a:p>
            <a:r>
              <a:rPr lang="en-US" dirty="0" smtClean="0">
                <a:latin typeface="Arial" charset="0"/>
                <a:ea typeface="ＭＳ Ｐゴシック" charset="0"/>
              </a:rPr>
              <a:t>hiring specialist PE teachers or qualified sports coaches to work alongside primary teachers when teaching PE </a:t>
            </a:r>
          </a:p>
          <a:p>
            <a:r>
              <a:rPr lang="en-US" dirty="0" smtClean="0">
                <a:latin typeface="Arial" charset="0"/>
                <a:ea typeface="ＭＳ Ｐゴシック" charset="0"/>
              </a:rPr>
              <a:t>new or additional Change4Life sport clubs </a:t>
            </a:r>
          </a:p>
          <a:p>
            <a:r>
              <a:rPr lang="en-US" dirty="0" smtClean="0">
                <a:latin typeface="Arial" charset="0"/>
                <a:ea typeface="ＭＳ Ｐゴシック" charset="0"/>
              </a:rPr>
              <a:t>paying for professional development opportunities in PE/sport </a:t>
            </a:r>
          </a:p>
          <a:p>
            <a:r>
              <a:rPr lang="en-US" dirty="0" smtClean="0">
                <a:latin typeface="Arial" charset="0"/>
                <a:ea typeface="ＭＳ Ｐゴシック" charset="0"/>
              </a:rPr>
              <a:t>providing cover to release primary teachers for professional development in PE/sport </a:t>
            </a:r>
          </a:p>
          <a:p>
            <a:r>
              <a:rPr lang="en-US" dirty="0" smtClean="0">
                <a:latin typeface="Arial" charset="0"/>
                <a:ea typeface="ＭＳ Ｐゴシック" charset="0"/>
              </a:rPr>
              <a:t>running sport competitions, or increasing participation in the school games </a:t>
            </a:r>
          </a:p>
          <a:p>
            <a:r>
              <a:rPr lang="en-US" dirty="0" smtClean="0">
                <a:latin typeface="Arial" charset="0"/>
                <a:ea typeface="ＭＳ Ｐゴシック" charset="0"/>
              </a:rPr>
              <a:t>buying quality assured professional development modules or materials for PE/sport</a:t>
            </a:r>
          </a:p>
          <a:p>
            <a:r>
              <a:rPr lang="en-US" dirty="0" smtClean="0">
                <a:latin typeface="Arial" charset="0"/>
                <a:ea typeface="ＭＳ Ｐゴシック" charset="0"/>
              </a:rPr>
              <a:t>providing places for pupils on after school sport clubs and holiday clubs</a:t>
            </a:r>
          </a:p>
          <a:p>
            <a:endParaRPr lang="en-US" dirty="0" smtClean="0">
              <a:latin typeface="Arial" charset="0"/>
              <a:ea typeface="ＭＳ Ｐゴシック" charset="0"/>
            </a:endParaRPr>
          </a:p>
          <a:p>
            <a:r>
              <a:rPr lang="en-US" dirty="0" smtClean="0">
                <a:latin typeface="Arial" charset="0"/>
                <a:ea typeface="ＭＳ Ｐゴシック" charset="0"/>
              </a:rPr>
              <a:t>*other initiatives that promote active healthy lifestyles:</a:t>
            </a:r>
          </a:p>
          <a:p>
            <a:pPr marL="0" indent="0">
              <a:buNone/>
            </a:pPr>
            <a:endParaRPr lang="en-US" dirty="0">
              <a:latin typeface="Arial" charset="0"/>
              <a:ea typeface="ＭＳ Ｐゴシック" charset="0"/>
            </a:endParaRPr>
          </a:p>
          <a:p>
            <a:pPr>
              <a:buFontTx/>
              <a:buChar char="•"/>
            </a:pPr>
            <a:r>
              <a:rPr lang="en-US" i="1" dirty="0" smtClean="0"/>
              <a:t>‘A </a:t>
            </a:r>
            <a:r>
              <a:rPr lang="en-US" i="1" dirty="0"/>
              <a:t>few of the schools had used a small part of the funding to promote pupils’ health and well-being, including providing help for those pupils who were overweight or obese. However, overall, this was not done well enough in the </a:t>
            </a:r>
            <a:r>
              <a:rPr lang="en-US" i="1" dirty="0" smtClean="0"/>
              <a:t>majority ‘</a:t>
            </a:r>
          </a:p>
          <a:p>
            <a:pPr marL="0" indent="0">
              <a:buNone/>
            </a:pPr>
            <a:endParaRPr lang="en-US" i="1" dirty="0"/>
          </a:p>
          <a:p>
            <a:pPr marL="0" indent="0">
              <a:buNone/>
            </a:pPr>
            <a:r>
              <a:rPr lang="en-US" b="1" dirty="0" smtClean="0"/>
              <a:t>       (</a:t>
            </a:r>
            <a:r>
              <a:rPr lang="en-US" b="1" dirty="0" err="1" smtClean="0"/>
              <a:t>Ofsted</a:t>
            </a:r>
            <a:r>
              <a:rPr lang="en-US" b="1" dirty="0" smtClean="0"/>
              <a:t> - </a:t>
            </a:r>
            <a:r>
              <a:rPr lang="en-US" b="1" dirty="0"/>
              <a:t>The PE </a:t>
            </a:r>
            <a:r>
              <a:rPr lang="en-US" b="1" dirty="0" smtClean="0"/>
              <a:t>&amp; Sport Premium </a:t>
            </a:r>
            <a:r>
              <a:rPr lang="en-US" b="1" dirty="0"/>
              <a:t>for </a:t>
            </a:r>
            <a:r>
              <a:rPr lang="en-US" b="1" dirty="0" smtClean="0"/>
              <a:t>Primary Schools – </a:t>
            </a:r>
          </a:p>
          <a:p>
            <a:pPr marL="0" indent="0">
              <a:buNone/>
            </a:pPr>
            <a:r>
              <a:rPr lang="en-US" b="1" dirty="0"/>
              <a:t> </a:t>
            </a:r>
            <a:r>
              <a:rPr lang="en-US" b="1" dirty="0" smtClean="0"/>
              <a:t>      Good   Practice </a:t>
            </a:r>
            <a:r>
              <a:rPr lang="en-US" b="1" dirty="0"/>
              <a:t>to </a:t>
            </a:r>
            <a:r>
              <a:rPr lang="en-US" b="1" dirty="0" err="1" smtClean="0"/>
              <a:t>Maximise</a:t>
            </a:r>
            <a:r>
              <a:rPr lang="en-US" b="1" dirty="0" smtClean="0"/>
              <a:t> Effective Use </a:t>
            </a:r>
            <a:r>
              <a:rPr lang="en-US" b="1" dirty="0"/>
              <a:t>of the </a:t>
            </a:r>
            <a:r>
              <a:rPr lang="en-US" b="1" dirty="0" smtClean="0"/>
              <a:t>Funding) </a:t>
            </a:r>
          </a:p>
          <a:p>
            <a:pPr marL="0" indent="0">
              <a:buNone/>
            </a:pPr>
            <a:endParaRPr lang="en-US" i="1" dirty="0" smtClean="0"/>
          </a:p>
          <a:p>
            <a:pPr marL="0" indent="0">
              <a:buNone/>
            </a:pPr>
            <a:endParaRPr lang="en-US" dirty="0" smtClean="0"/>
          </a:p>
          <a:p>
            <a:pPr marL="0" indent="0">
              <a:buNone/>
            </a:pPr>
            <a:r>
              <a:rPr lang="en-US" dirty="0" smtClean="0">
                <a:hlinkClick r:id="rId2"/>
              </a:rPr>
              <a:t>http://www.ofsted.gov.uk/sites/default/files/documents/surveys-and-good-practice/t/The%20PE%20and%20sport%20premium%20for%20primary%20schools.pdf</a:t>
            </a: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endParaRPr lang="en-US" dirty="0" smtClean="0">
              <a:latin typeface="Arial" charset="0"/>
              <a:ea typeface="ＭＳ Ｐゴシック" charset="0"/>
            </a:endParaRPr>
          </a:p>
          <a:p>
            <a:endParaRPr lang="en-US" dirty="0">
              <a:latin typeface="Arial" charset="0"/>
              <a:ea typeface="ＭＳ Ｐゴシック" charset="0"/>
            </a:endParaRPr>
          </a:p>
          <a:p>
            <a:pPr marL="0" indent="0">
              <a:buNone/>
            </a:pPr>
            <a:endParaRPr lang="en-US" dirty="0">
              <a:latin typeface="Arial" charset="0"/>
              <a:ea typeface="ＭＳ Ｐゴシック" charset="0"/>
            </a:endParaRPr>
          </a:p>
          <a:p>
            <a:pPr marL="0" indent="0">
              <a:buNone/>
            </a:pPr>
            <a:endParaRPr lang="en-GB" dirty="0" smtClean="0">
              <a:latin typeface="Arial" charset="0"/>
              <a:ea typeface="ＭＳ Ｐゴシック" charset="0"/>
            </a:endParaRPr>
          </a:p>
          <a:p>
            <a:endParaRPr lang="en-US" dirty="0"/>
          </a:p>
        </p:txBody>
      </p:sp>
      <p:pic>
        <p:nvPicPr>
          <p:cNvPr id="5" name="Content Placeholder 4" descr="Picture_055.jpg"/>
          <p:cNvPicPr>
            <a:picLocks noGrp="1" noChangeAspect="1"/>
          </p:cNvPicPr>
          <p:nvPr>
            <p:ph sz="half" idx="2"/>
          </p:nvPr>
        </p:nvPicPr>
        <p:blipFill>
          <a:blip r:embed="rId3">
            <a:extLst>
              <a:ext uri="{28A0092B-C50C-407E-A947-70E740481C1C}">
                <a14:useLocalDpi xmlns="" xmlns:a14="http://schemas.microsoft.com/office/drawing/2010/main" val="0"/>
              </a:ext>
            </a:extLst>
          </a:blip>
          <a:srcRect l="16538" r="16538"/>
          <a:stretch>
            <a:fillRect/>
          </a:stretch>
        </p:blipFill>
        <p:spPr/>
      </p:pic>
    </p:spTree>
    <p:extLst>
      <p:ext uri="{BB962C8B-B14F-4D97-AF65-F5344CB8AC3E}">
        <p14:creationId xmlns="" xmlns:p14="http://schemas.microsoft.com/office/powerpoint/2010/main" val="2321284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Stepping Stones to Sustainable Success</a:t>
            </a:r>
            <a:endParaRPr lang="en-US" dirty="0"/>
          </a:p>
        </p:txBody>
      </p:sp>
      <p:sp>
        <p:nvSpPr>
          <p:cNvPr id="3" name="Content Placeholder 2"/>
          <p:cNvSpPr>
            <a:spLocks noGrp="1"/>
          </p:cNvSpPr>
          <p:nvPr>
            <p:ph idx="1"/>
          </p:nvPr>
        </p:nvSpPr>
        <p:spPr/>
        <p:txBody>
          <a:bodyPr>
            <a:normAutofit fontScale="70000" lnSpcReduction="20000"/>
          </a:bodyPr>
          <a:lstStyle/>
          <a:p>
            <a:r>
              <a:rPr lang="en-GB" dirty="0" smtClean="0">
                <a:latin typeface="Arial" charset="0"/>
                <a:ea typeface="ＭＳ Ｐゴシック" charset="0"/>
              </a:rPr>
              <a:t>Improve quality and diversity of PE and School Sport</a:t>
            </a:r>
          </a:p>
          <a:p>
            <a:r>
              <a:rPr lang="en-GB" dirty="0" smtClean="0">
                <a:latin typeface="Arial" charset="0"/>
                <a:ea typeface="ＭＳ Ｐゴシック" charset="0"/>
              </a:rPr>
              <a:t>Address high quality resourcing</a:t>
            </a:r>
          </a:p>
          <a:p>
            <a:r>
              <a:rPr lang="en-GB" dirty="0" smtClean="0">
                <a:latin typeface="Arial" charset="0"/>
                <a:ea typeface="ＭＳ Ｐゴシック" charset="0"/>
              </a:rPr>
              <a:t>Focus upon the interests and needs of your pupils</a:t>
            </a:r>
          </a:p>
          <a:p>
            <a:r>
              <a:rPr lang="en-GB" dirty="0" smtClean="0">
                <a:latin typeface="Arial" charset="0"/>
                <a:ea typeface="ＭＳ Ｐゴシック" charset="0"/>
              </a:rPr>
              <a:t>Review all documentation that affects quality of whole school ethos and delivery re: Active Healthy Lifestyles</a:t>
            </a:r>
          </a:p>
          <a:p>
            <a:r>
              <a:rPr lang="en-GB" dirty="0" smtClean="0">
                <a:latin typeface="Arial" charset="0"/>
                <a:ea typeface="ＭＳ Ｐゴシック" charset="0"/>
              </a:rPr>
              <a:t>Identify sustainable quality criteria</a:t>
            </a:r>
          </a:p>
          <a:p>
            <a:r>
              <a:rPr lang="en-GB" dirty="0" smtClean="0">
                <a:latin typeface="Arial" charset="0"/>
                <a:ea typeface="ＭＳ Ｐゴシック" charset="0"/>
              </a:rPr>
              <a:t>Review and update training requirements of staff and other delivery agencies</a:t>
            </a:r>
          </a:p>
          <a:p>
            <a:r>
              <a:rPr lang="en-GB" dirty="0" smtClean="0">
                <a:latin typeface="Arial" charset="0"/>
                <a:ea typeface="ＭＳ Ｐゴシック" charset="0"/>
              </a:rPr>
              <a:t>Adopt PRIDE (Olympic &amp; Paralympic Values)</a:t>
            </a:r>
          </a:p>
          <a:p>
            <a:r>
              <a:rPr lang="en-GB" dirty="0" smtClean="0">
                <a:latin typeface="Arial" charset="0"/>
                <a:ea typeface="ＭＳ Ｐゴシック" charset="0"/>
              </a:rPr>
              <a:t>Collaborate and impact upon the wider school community</a:t>
            </a:r>
          </a:p>
          <a:p>
            <a:r>
              <a:rPr lang="en-GB" dirty="0" smtClean="0">
                <a:latin typeface="Arial" charset="0"/>
                <a:ea typeface="ＭＳ Ｐゴシック" charset="0"/>
              </a:rPr>
              <a:t>Celebrate and promote both HQ ethos &amp; provision, as well as both pupil and staff achievements and commitment</a:t>
            </a:r>
          </a:p>
          <a:p>
            <a:pPr marL="0" indent="0">
              <a:buNone/>
            </a:pPr>
            <a:endParaRPr lang="en-GB" dirty="0" smtClean="0">
              <a:latin typeface="Arial" charset="0"/>
              <a:ea typeface="ＭＳ Ｐゴシック" charset="0"/>
            </a:endParaRPr>
          </a:p>
          <a:p>
            <a:endParaRPr lang="en-GB" dirty="0" smtClean="0">
              <a:latin typeface="Arial" charset="0"/>
              <a:ea typeface="ＭＳ Ｐゴシック" charset="0"/>
            </a:endParaRPr>
          </a:p>
          <a:p>
            <a:pPr marL="0" indent="0">
              <a:buNone/>
            </a:pPr>
            <a:endParaRPr lang="en-US" dirty="0"/>
          </a:p>
        </p:txBody>
      </p:sp>
    </p:spTree>
    <p:extLst>
      <p:ext uri="{BB962C8B-B14F-4D97-AF65-F5344CB8AC3E}">
        <p14:creationId xmlns="" xmlns:p14="http://schemas.microsoft.com/office/powerpoint/2010/main" val="4167368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PE Curriculum Changes</a:t>
            </a:r>
            <a:endParaRPr lang="en-US" dirty="0"/>
          </a:p>
        </p:txBody>
      </p:sp>
      <p:sp>
        <p:nvSpPr>
          <p:cNvPr id="5" name="Content Placeholder 4"/>
          <p:cNvSpPr>
            <a:spLocks noGrp="1"/>
          </p:cNvSpPr>
          <p:nvPr>
            <p:ph idx="1"/>
          </p:nvPr>
        </p:nvSpPr>
        <p:spPr>
          <a:xfrm>
            <a:off x="76200" y="1600201"/>
            <a:ext cx="8991600" cy="4211320"/>
          </a:xfrm>
        </p:spPr>
        <p:txBody>
          <a:bodyPr/>
          <a:lstStyle/>
          <a:p>
            <a:endParaRPr lang="en-US" dirty="0"/>
          </a:p>
        </p:txBody>
      </p:sp>
      <p:graphicFrame>
        <p:nvGraphicFramePr>
          <p:cNvPr id="6" name="Object 5"/>
          <p:cNvGraphicFramePr>
            <a:graphicFrameLocks noChangeAspect="1"/>
          </p:cNvGraphicFramePr>
          <p:nvPr>
            <p:extLst>
              <p:ext uri="{D42A27DB-BD31-4B8C-83A1-F6EECF244321}">
                <p14:modId xmlns="" xmlns:p14="http://schemas.microsoft.com/office/powerpoint/2010/main" val="2295017696"/>
              </p:ext>
            </p:extLst>
          </p:nvPr>
        </p:nvGraphicFramePr>
        <p:xfrm>
          <a:off x="76200" y="1417638"/>
          <a:ext cx="8991600" cy="4584700"/>
        </p:xfrm>
        <a:graphic>
          <a:graphicData uri="http://schemas.openxmlformats.org/presentationml/2006/ole">
            <p:oleObj spid="_x0000_s1027" name="Document" r:id="rId3" imgW="8991269" imgH="4584531" progId="Word.Document.12">
              <p:embed/>
            </p:oleObj>
          </a:graphicData>
        </a:graphic>
      </p:graphicFrame>
    </p:spTree>
    <p:extLst>
      <p:ext uri="{BB962C8B-B14F-4D97-AF65-F5344CB8AC3E}">
        <p14:creationId xmlns="" xmlns:p14="http://schemas.microsoft.com/office/powerpoint/2010/main" val="50188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1 : 1 Subject Leader Management Support</a:t>
            </a:r>
            <a:endParaRPr lang="en-GB" sz="3600" dirty="0"/>
          </a:p>
        </p:txBody>
      </p:sp>
      <p:sp>
        <p:nvSpPr>
          <p:cNvPr id="3" name="Content Placeholder 2"/>
          <p:cNvSpPr>
            <a:spLocks noGrp="1"/>
          </p:cNvSpPr>
          <p:nvPr>
            <p:ph idx="1"/>
          </p:nvPr>
        </p:nvSpPr>
        <p:spPr/>
        <p:txBody>
          <a:bodyPr>
            <a:normAutofit fontScale="32500" lnSpcReduction="20000"/>
          </a:bodyPr>
          <a:lstStyle/>
          <a:p>
            <a:endParaRPr lang="en-GB" dirty="0" smtClean="0"/>
          </a:p>
          <a:p>
            <a:r>
              <a:rPr lang="en-GB" sz="3700" dirty="0" smtClean="0"/>
              <a:t>PESS Premium Evidence of Spend &amp; Impact    2013-2014 &amp; 2014-2015</a:t>
            </a:r>
          </a:p>
          <a:p>
            <a:pPr lvl="0"/>
            <a:r>
              <a:rPr lang="en-GB" sz="3700" dirty="0" smtClean="0"/>
              <a:t>Physical Education policy updated</a:t>
            </a:r>
          </a:p>
          <a:p>
            <a:pPr lvl="0"/>
            <a:r>
              <a:rPr lang="en-GB" sz="3700" dirty="0" smtClean="0"/>
              <a:t>Gifted &amp; Talented  / Assessment policy update to factor in Physical Education</a:t>
            </a:r>
          </a:p>
          <a:p>
            <a:pPr lvl="0"/>
            <a:r>
              <a:rPr lang="en-GB" sz="3700" dirty="0" smtClean="0"/>
              <a:t>Subject development planning</a:t>
            </a:r>
          </a:p>
          <a:p>
            <a:pPr lvl="0"/>
            <a:r>
              <a:rPr lang="en-GB" sz="3700" dirty="0" smtClean="0"/>
              <a:t>Bromley Primary Sports website familiarisation</a:t>
            </a:r>
          </a:p>
          <a:p>
            <a:pPr lvl="0"/>
            <a:r>
              <a:rPr lang="en-GB" sz="3700" dirty="0" smtClean="0"/>
              <a:t>National Curriculum framework document Sept 2013 and all subsequently published </a:t>
            </a:r>
            <a:r>
              <a:rPr lang="en-GB" sz="3700" dirty="0" err="1" smtClean="0"/>
              <a:t>DfE</a:t>
            </a:r>
            <a:r>
              <a:rPr lang="en-GB" sz="3700" dirty="0" smtClean="0"/>
              <a:t> literature since then , as also available via </a:t>
            </a:r>
            <a:r>
              <a:rPr lang="en-GB" sz="3700" u="sng" dirty="0" smtClean="0">
                <a:hlinkClick r:id="rId2"/>
              </a:rPr>
              <a:t>www.bromleyprimarysports.co.uk</a:t>
            </a:r>
            <a:endParaRPr lang="en-GB" sz="3700" dirty="0" smtClean="0"/>
          </a:p>
          <a:p>
            <a:pPr lvl="0"/>
            <a:r>
              <a:rPr lang="en-GB" sz="3700" dirty="0" err="1" smtClean="0"/>
              <a:t>AfPE</a:t>
            </a:r>
            <a:r>
              <a:rPr lang="en-GB" sz="3700" dirty="0" smtClean="0"/>
              <a:t> School Membership</a:t>
            </a:r>
          </a:p>
          <a:p>
            <a:pPr lvl="0"/>
            <a:r>
              <a:rPr lang="en-GB" sz="3700" dirty="0" err="1" smtClean="0"/>
              <a:t>AfPE</a:t>
            </a:r>
            <a:r>
              <a:rPr lang="en-GB" sz="3700" dirty="0" smtClean="0"/>
              <a:t> Quality Mark registration and application preparation</a:t>
            </a:r>
          </a:p>
          <a:p>
            <a:pPr lvl="0"/>
            <a:r>
              <a:rPr lang="en-GB" sz="3700" dirty="0" smtClean="0"/>
              <a:t>Resources order incl. Subject Leader &amp; Non-Specialist  PE &amp; Sport-Specific resource ideas</a:t>
            </a:r>
          </a:p>
          <a:p>
            <a:pPr lvl="0"/>
            <a:r>
              <a:rPr lang="en-GB" sz="3700" dirty="0" smtClean="0"/>
              <a:t>Assessment incl. subject level  age descriptors</a:t>
            </a:r>
          </a:p>
          <a:p>
            <a:pPr lvl="0"/>
            <a:r>
              <a:rPr lang="en-GB" sz="3700" dirty="0" smtClean="0"/>
              <a:t>Play Leaders – mentoring for Supervisors</a:t>
            </a:r>
          </a:p>
          <a:p>
            <a:pPr lvl="0"/>
            <a:r>
              <a:rPr lang="en-GB" sz="3700" dirty="0" smtClean="0"/>
              <a:t>Intra Competition framework &amp; delivery</a:t>
            </a:r>
          </a:p>
          <a:p>
            <a:pPr lvl="0"/>
            <a:r>
              <a:rPr lang="en-GB" sz="3700" dirty="0" smtClean="0"/>
              <a:t>Fitness Station planning</a:t>
            </a:r>
          </a:p>
          <a:p>
            <a:pPr lvl="0"/>
            <a:r>
              <a:rPr lang="en-GB" sz="3700" dirty="0" smtClean="0"/>
              <a:t>School Sports Organising Crew / School Sports Council impact</a:t>
            </a:r>
          </a:p>
          <a:p>
            <a:pPr lvl="0"/>
            <a:r>
              <a:rPr lang="en-GB" sz="3700" dirty="0" smtClean="0"/>
              <a:t>Healthy Schools Silver / Gold award application</a:t>
            </a:r>
          </a:p>
          <a:p>
            <a:pPr lvl="0"/>
            <a:r>
              <a:rPr lang="en-GB" sz="3700" dirty="0" err="1" smtClean="0"/>
              <a:t>Sainsburys</a:t>
            </a:r>
            <a:r>
              <a:rPr lang="en-GB" sz="3700" dirty="0" smtClean="0"/>
              <a:t> School Games profiling</a:t>
            </a:r>
          </a:p>
          <a:p>
            <a:pPr lvl="0"/>
            <a:r>
              <a:rPr lang="en-GB" sz="3700" dirty="0" smtClean="0"/>
              <a:t>Diet &amp; Nutrition activity resourcing via </a:t>
            </a:r>
            <a:r>
              <a:rPr lang="en-GB" sz="3700" dirty="0" err="1" smtClean="0"/>
              <a:t>Coolings</a:t>
            </a:r>
            <a:r>
              <a:rPr lang="en-GB" sz="3700" dirty="0" smtClean="0"/>
              <a:t> Schools Liaison Officer </a:t>
            </a:r>
          </a:p>
          <a:p>
            <a:pPr lvl="0"/>
            <a:r>
              <a:rPr lang="en-GB" sz="3700" dirty="0" smtClean="0"/>
              <a:t>Registration to Jamie Oliver’s Kitchen Project</a:t>
            </a:r>
          </a:p>
          <a:p>
            <a:pPr lvl="0"/>
            <a:r>
              <a:rPr lang="en-GB" sz="3700" dirty="0" smtClean="0"/>
              <a:t>Olympic &amp; </a:t>
            </a:r>
            <a:r>
              <a:rPr lang="en-GB" sz="3700" dirty="0" err="1" smtClean="0"/>
              <a:t>Paralympic</a:t>
            </a:r>
            <a:r>
              <a:rPr lang="en-GB" sz="3700" dirty="0" smtClean="0"/>
              <a:t> values</a:t>
            </a:r>
          </a:p>
          <a:p>
            <a:endParaRPr lang="en-GB" dirty="0" smtClean="0"/>
          </a:p>
          <a:p>
            <a:pPr>
              <a:buNone/>
            </a:pPr>
            <a:r>
              <a:rPr lang="en-GB" dirty="0" smtClean="0"/>
              <a:t>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TotalTime>
  <Words>541</Words>
  <Application>Microsoft Macintosh PowerPoint</Application>
  <PresentationFormat>On-screen Show (4:3)</PresentationFormat>
  <Paragraphs>69</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Document</vt:lpstr>
      <vt:lpstr>Primary PE &amp; Sports Premium – SMT Subject Leader Introduction &amp; Promotion (Spend &amp; Impact Case Study)</vt:lpstr>
      <vt:lpstr>PESS Premium</vt:lpstr>
      <vt:lpstr>Benefits of Active Healthy Lifestyle</vt:lpstr>
      <vt:lpstr>Options Include:</vt:lpstr>
      <vt:lpstr>Stepping Stones to Sustainable Success</vt:lpstr>
      <vt:lpstr>2014 PE Curriculum Changes</vt:lpstr>
      <vt:lpstr>1 : 1 Subject Leader Management Support</vt:lpstr>
    </vt:vector>
  </TitlesOfParts>
  <Company>Giles Platt Business Account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PE &amp; Sports Premium - Overview</dc:title>
  <dc:creator>Giles Platt</dc:creator>
  <cp:lastModifiedBy>swimshurst</cp:lastModifiedBy>
  <cp:revision>8</cp:revision>
  <dcterms:created xsi:type="dcterms:W3CDTF">2014-12-07T17:50:04Z</dcterms:created>
  <dcterms:modified xsi:type="dcterms:W3CDTF">2015-01-26T10:49:59Z</dcterms:modified>
</cp:coreProperties>
</file>